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23"/>
  </p:notesMasterIdLst>
  <p:sldIdLst>
    <p:sldId id="33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Crimson Text" pitchFamily="2" charset="0"/>
      <p:regular r:id="rId24"/>
      <p:bold r:id="rId25"/>
      <p:italic r:id="rId26"/>
      <p:boldItalic r:id="rId27"/>
    </p:embeddedFont>
    <p:embeddedFont>
      <p:font typeface="Josefin Sans" pitchFamily="2" charset="77"/>
      <p:regular r:id="rId28"/>
      <p:bold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Mako" pitchFamily="2" charset="77"/>
      <p:regular r:id="rId34"/>
    </p:embeddedFont>
    <p:embeddedFont>
      <p:font typeface="Merriweather Light" panose="020F0502020204030204" pitchFamily="34" charset="0"/>
      <p:regular r:id="rId35"/>
      <p:bold r:id="rId36"/>
      <p:italic r:id="rId37"/>
      <p:boldItalic r:id="rId38"/>
    </p:embeddedFont>
    <p:embeddedFont>
      <p:font typeface="Montserrat" pitchFamily="2" charset="77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Open Sans SemiBold" panose="020F0502020204030204" pitchFamily="34" charset="0"/>
      <p:regular r:id="rId47"/>
      <p:bold r:id="rId48"/>
      <p:italic r:id="rId49"/>
      <p:boldItalic r:id="rId50"/>
    </p:embeddedFont>
    <p:embeddedFont>
      <p:font typeface="Russo One" panose="02000503050000020004" pitchFamily="2" charset="0"/>
      <p:regular r:id="rId51"/>
    </p:embeddedFont>
    <p:embeddedFont>
      <p:font typeface="Vidaloka" panose="02000504000000020004" pitchFamily="2" charset="0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>
      <p:cViewPr varScale="1">
        <p:scale>
          <a:sx n="161" d="100"/>
          <a:sy n="161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0" name="Google Shape;4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a7595c3a8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5" name="Google Shape;525;g2a7595c3a8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a7595c3a8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2" name="Google Shape;532;g2a7595c3a8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a7595c3a8d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g2a7595c3a8d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a7595c3a8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6" name="Google Shape;546;g2a7595c3a8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a7595c3a8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2" name="Google Shape;552;g2a7595c3a8d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a7595c3a8d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8" name="Google Shape;558;g2a7595c3a8d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a7595c3a8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2a7595c3a8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a7595c3a8d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g2a7595c3a8d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a7595c3a8d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6" name="Google Shape;576;g2a7595c3a8d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a7595c3a8d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3" name="Google Shape;583;g2a7595c3a8d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0" name="Google Shape;59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a7595c3a8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g2a7595c3a8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a7595c3a8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8" name="Google Shape;488;g2a7595c3a8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a7595c3a8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4" name="Google Shape;494;g2a7595c3a8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a7595c3a8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0" name="Google Shape;500;g2a7595c3a8d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a7595c3a8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" name="Google Shape;506;g2a7595c3a8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a7595c3a8d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" name="Google Shape;512;g2a7595c3a8d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7595c3a8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2a7595c3a8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1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 idx="2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9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20;p3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7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8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9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title" idx="2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0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2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endParaRPr/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" name="Google Shape;25;p4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" name="Google Shape;26;p4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>
            <a:spLocks noGrp="1"/>
          </p:cNvSpPr>
          <p:nvPr>
            <p:ph type="subTitle" idx="1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2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3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5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7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8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9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13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4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5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 -">
  <p:cSld name="CUSTOM_32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7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8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ubTitle" idx="9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3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subTitle" idx="14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15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3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7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subTitle" idx="8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9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ubTitle" idx="13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4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>
            <a:spLocks noGrp="1"/>
          </p:cNvSpPr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5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subTitle" idx="2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subTitle" idx="3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5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subTitle" idx="6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subTitle" idx="7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subTitle" idx="8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6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subTitle" idx="1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2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3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4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6"/>
          <p:cNvSpPr txBox="1">
            <a:spLocks noGrp="1"/>
          </p:cNvSpPr>
          <p:nvPr>
            <p:ph type="subTitle" idx="5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6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3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2" name="Google Shape;322;p37"/>
          <p:cNvSpPr txBox="1">
            <a:spLocks noGrp="1"/>
          </p:cNvSpPr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subTitle" idx="2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3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4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subTitle" idx="5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subTitle" idx="6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subTitle" idx="7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ubTitle" idx="8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 idx="9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37"/>
          <p:cNvSpPr txBox="1">
            <a:spLocks noGrp="1"/>
          </p:cNvSpPr>
          <p:nvPr>
            <p:ph type="title" idx="13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3" name="Google Shape;333;p37"/>
          <p:cNvSpPr txBox="1">
            <a:spLocks noGrp="1"/>
          </p:cNvSpPr>
          <p:nvPr>
            <p:ph type="title" idx="14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37"/>
          <p:cNvSpPr txBox="1">
            <a:spLocks noGrp="1"/>
          </p:cNvSpPr>
          <p:nvPr>
            <p:ph type="title" idx="15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2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>
            <a:spLocks noGrp="1"/>
          </p:cNvSpPr>
          <p:nvPr>
            <p:ph type="subTitle" idx="1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subTitle" idx="2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subTitle" idx="3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subTitle" idx="4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5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ubTitle" idx="6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5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subTitle" idx="1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7" name="Google Shape;347;p39"/>
          <p:cNvSpPr txBox="1">
            <a:spLocks noGrp="1"/>
          </p:cNvSpPr>
          <p:nvPr>
            <p:ph type="subTitle" idx="2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ubTitle" idx="3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subTitle" idx="4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ubTitle" idx="5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subTitle" idx="6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subTitle" idx="7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8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6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2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0"/>
          <p:cNvSpPr txBox="1">
            <a:spLocks noGrp="1"/>
          </p:cNvSpPr>
          <p:nvPr>
            <p:ph type="subTitle" idx="3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4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369" name="Google Shape;369;p40"/>
          <p:cNvSpPr txBox="1">
            <a:spLocks noGrp="1"/>
          </p:cNvSpPr>
          <p:nvPr>
            <p:ph type="subTitle" idx="5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subTitle" idx="6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2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32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5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5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>
            <a:spLocks noGrp="1"/>
          </p:cNvSpPr>
          <p:nvPr>
            <p:ph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1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2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3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4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377" name="Google Shape;377;p41"/>
          <p:cNvSpPr txBox="1">
            <a:spLocks noGrp="1"/>
          </p:cNvSpPr>
          <p:nvPr>
            <p:ph type="subTitle" idx="5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>
            <a:spLocks noGrp="1"/>
          </p:cNvSpPr>
          <p:nvPr>
            <p:ph type="subTitle" idx="1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2" name="Google Shape;382;p42"/>
          <p:cNvSpPr txBox="1">
            <a:spLocks noGrp="1"/>
          </p:cNvSpPr>
          <p:nvPr>
            <p:ph type="subTitle" idx="2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42"/>
          <p:cNvSpPr txBox="1">
            <a:spLocks noGrp="1"/>
          </p:cNvSpPr>
          <p:nvPr>
            <p:ph type="subTitle" idx="3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4" name="Google Shape;384;p42"/>
          <p:cNvSpPr txBox="1">
            <a:spLocks noGrp="1"/>
          </p:cNvSpPr>
          <p:nvPr>
            <p:ph type="subTitle" idx="4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42"/>
          <p:cNvSpPr txBox="1">
            <a:spLocks noGrp="1"/>
          </p:cNvSpPr>
          <p:nvPr>
            <p:ph type="subTitle" idx="5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6" name="Google Shape;386;p42"/>
          <p:cNvSpPr txBox="1">
            <a:spLocks noGrp="1"/>
          </p:cNvSpPr>
          <p:nvPr>
            <p:ph type="subTitle" idx="6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42"/>
          <p:cNvSpPr txBox="1">
            <a:spLocks noGrp="1"/>
          </p:cNvSpPr>
          <p:nvPr>
            <p:ph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393" name="Google Shape;393;p42"/>
          <p:cNvSpPr txBox="1">
            <a:spLocks noGrp="1"/>
          </p:cNvSpPr>
          <p:nvPr>
            <p:ph type="title" idx="7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394" name="Google Shape;394;p42"/>
          <p:cNvSpPr txBox="1">
            <a:spLocks noGrp="1"/>
          </p:cNvSpPr>
          <p:nvPr>
            <p:ph type="title" idx="8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7_2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>
            <a:spLocks noGrp="1"/>
          </p:cNvSpPr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1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8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>
            <a:spLocks noGrp="1"/>
          </p:cNvSpPr>
          <p:nvPr>
            <p:ph type="subTitle" idx="1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9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8" name="Google Shape;418;p46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1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ubTitle" idx="2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9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>
            <a:spLocks noGrp="1"/>
          </p:cNvSpPr>
          <p:nvPr>
            <p:ph type="subTitle" idx="1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3" name="Google Shape;423;p47"/>
          <p:cNvSpPr txBox="1">
            <a:spLocks noGrp="1"/>
          </p:cNvSpPr>
          <p:nvPr>
            <p:ph type="subTitle" idx="2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7"/>
          <p:cNvSpPr txBox="1">
            <a:spLocks noGrp="1"/>
          </p:cNvSpPr>
          <p:nvPr>
            <p:ph type="subTitle" idx="3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5" name="Google Shape;425;p47"/>
          <p:cNvSpPr txBox="1">
            <a:spLocks noGrp="1"/>
          </p:cNvSpPr>
          <p:nvPr>
            <p:ph type="subTitle" idx="4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3" name="Google Shape;443;p49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vi-VN" sz="1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vi-VN" sz="11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vi-V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lang="vi-VN" sz="11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vi-V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lang="vi-VN" sz="11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vi-VN" sz="1100" b="1" i="0" u="none" strike="noStrike" cap="non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Freepik</a:t>
            </a:r>
            <a:endParaRPr sz="1100" b="1" i="0" u="none" strike="noStrike" cap="non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1" name="Google Shape;41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42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43;p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Logo and Background Image">
    <p:bg>
      <p:bgPr>
        <a:blipFill dpi="0" rotWithShape="1">
          <a:blip r:embed="rId2">
            <a:alphaModFix amt="10561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4">
            <a:extLst>
              <a:ext uri="{FF2B5EF4-FFF2-40B4-BE49-F238E27FC236}">
                <a16:creationId xmlns:a16="http://schemas.microsoft.com/office/drawing/2014/main" id="{9927C5F8-EE5D-1542-9BE3-33959AD0ED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7188" y="327205"/>
            <a:ext cx="8393906" cy="447339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 panose="00000500000000000000" pitchFamily="2" charset="0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Line">
            <a:extLst>
              <a:ext uri="{FF2B5EF4-FFF2-40B4-BE49-F238E27FC236}">
                <a16:creationId xmlns:a16="http://schemas.microsoft.com/office/drawing/2014/main" id="{3A242DCF-49D4-894A-877E-5E5A89510F58}"/>
              </a:ext>
            </a:extLst>
          </p:cNvPr>
          <p:cNvSpPr/>
          <p:nvPr/>
        </p:nvSpPr>
        <p:spPr>
          <a:xfrm>
            <a:off x="1449263" y="3528261"/>
            <a:ext cx="6245475" cy="0"/>
          </a:xfrm>
          <a:prstGeom prst="line">
            <a:avLst/>
          </a:prstGeom>
          <a:ln w="25400">
            <a:solidFill>
              <a:schemeClr val="tx1"/>
            </a:solidFill>
            <a:miter lim="400000"/>
          </a:ln>
          <a:effectLst/>
        </p:spPr>
        <p:txBody>
          <a:bodyPr lIns="40184" tIns="40184" rIns="40184" bIns="40184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88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1C6B548A-B769-2249-B0B7-2A0CBC7006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48992" y="2127649"/>
            <a:ext cx="6246019" cy="12311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700" b="1">
                <a:latin typeface="Montserrat" panose="00000500000000000000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47152E38-31AF-C448-8067-842303BCC0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88344" y="3582252"/>
            <a:ext cx="5164431" cy="2179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900" b="1">
                <a:latin typeface="Montserrat" panose="00000500000000000000" pitchFamily="2" charset="0"/>
              </a:defRPr>
            </a:lvl1pPr>
          </a:lstStyle>
          <a:p>
            <a:pPr lvl="0"/>
            <a:r>
              <a:rPr lang="en-US" dirty="0"/>
              <a:t>Learner Name</a:t>
            </a:r>
          </a:p>
        </p:txBody>
      </p:sp>
      <p:sp>
        <p:nvSpPr>
          <p:cNvPr id="3" name="Text Placeholder 30">
            <a:extLst>
              <a:ext uri="{FF2B5EF4-FFF2-40B4-BE49-F238E27FC236}">
                <a16:creationId xmlns:a16="http://schemas.microsoft.com/office/drawing/2014/main" id="{2C3BADF2-6D46-707C-7FDC-64824A2488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8344" y="3829042"/>
            <a:ext cx="5164431" cy="21791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900">
                <a:latin typeface="Montserrat" panose="00000500000000000000" pitchFamily="2" charset="0"/>
              </a:defRPr>
            </a:lvl1pPr>
          </a:lstStyle>
          <a:p>
            <a:pPr lvl="0"/>
            <a:r>
              <a:rPr lang="en-US" dirty="0"/>
              <a:t>Learner Enrolment ID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5DE6B5B-6E4F-E533-3094-CE8154C99B69}"/>
              </a:ext>
            </a:extLst>
          </p:cNvPr>
          <p:cNvGrpSpPr/>
          <p:nvPr/>
        </p:nvGrpSpPr>
        <p:grpSpPr>
          <a:xfrm>
            <a:off x="2879972" y="1373999"/>
            <a:ext cx="3348339" cy="597596"/>
            <a:chOff x="4446587" y="2040069"/>
            <a:chExt cx="2917492" cy="520700"/>
          </a:xfrm>
        </p:grpSpPr>
        <p:pic>
          <p:nvPicPr>
            <p:cNvPr id="6" name="Picture 5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4195CA35-F370-B0A0-8B5E-7764A2C174E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8" t="8450" r="44286" b="8450"/>
            <a:stretch>
              <a:fillRect/>
            </a:stretch>
          </p:blipFill>
          <p:spPr bwMode="auto">
            <a:xfrm>
              <a:off x="4446587" y="2078169"/>
              <a:ext cx="1625600" cy="444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DA2CF3B8-445A-4288-06F9-6BC1A194B5B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10" b="3777"/>
            <a:stretch>
              <a:fillRect/>
            </a:stretch>
          </p:blipFill>
          <p:spPr bwMode="auto">
            <a:xfrm>
              <a:off x="6094079" y="2040069"/>
              <a:ext cx="1270000" cy="520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040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2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l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713225" y="441927"/>
            <a:ext cx="3557100" cy="9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10"/>
          <p:cNvCxnSpPr/>
          <p:nvPr/>
        </p:nvCxnSpPr>
        <p:spPr>
          <a:xfrm rot="10800000" flipH="1">
            <a:off x="6144975" y="3103725"/>
            <a:ext cx="3118200" cy="2201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1" r:id="rId5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FCD1D-5385-8875-3483-6A96247D66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1100" dirty="0"/>
              <a:t>Huynh Minh </a:t>
            </a:r>
            <a:r>
              <a:rPr lang="en-US" sz="1100" dirty="0" err="1"/>
              <a:t>Phu</a:t>
            </a:r>
            <a:endParaRPr lang="en-US" sz="11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870A509-45D1-BC72-C04F-D4712E236A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ASPC-eDUS000447@learning.educlaas.com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99C9150-EDC8-B3E6-D828-8DF3D19E4B3C}"/>
              </a:ext>
            </a:extLst>
          </p:cNvPr>
          <p:cNvSpPr txBox="1">
            <a:spLocks/>
          </p:cNvSpPr>
          <p:nvPr/>
        </p:nvSpPr>
        <p:spPr>
          <a:xfrm>
            <a:off x="0" y="2127648"/>
            <a:ext cx="9144000" cy="138448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50" b="0" dirty="0"/>
              <a:t>Module: WSQ Database Design and Implementation (SF) </a:t>
            </a:r>
          </a:p>
          <a:p>
            <a:r>
              <a:rPr lang="en-US" sz="1350" b="0" dirty="0"/>
              <a:t>Module Project</a:t>
            </a:r>
          </a:p>
          <a:p>
            <a:r>
              <a:rPr lang="en-US" sz="2100" dirty="0">
                <a:solidFill>
                  <a:srgbClr val="8C194B"/>
                </a:solidFill>
              </a:rPr>
              <a:t> Plan, Design, and Implement a Database for </a:t>
            </a:r>
          </a:p>
          <a:p>
            <a:r>
              <a:rPr lang="en-US" sz="2100" dirty="0">
                <a:solidFill>
                  <a:srgbClr val="8C194B"/>
                </a:solidFill>
              </a:rPr>
              <a:t>eCommerce Portal</a:t>
            </a:r>
            <a:endParaRPr lang="en-US" sz="4950" dirty="0">
              <a:solidFill>
                <a:srgbClr val="8C194B"/>
              </a:solidFill>
            </a:endParaRPr>
          </a:p>
        </p:txBody>
      </p:sp>
      <p:graphicFrame>
        <p:nvGraphicFramePr>
          <p:cNvPr id="10" name="Table 4">
            <a:extLst>
              <a:ext uri="{FF2B5EF4-FFF2-40B4-BE49-F238E27FC236}">
                <a16:creationId xmlns:a16="http://schemas.microsoft.com/office/drawing/2014/main" id="{45B5D8AD-6DF8-8D29-2BF4-58DDB2E8E7AD}"/>
              </a:ext>
            </a:extLst>
          </p:cNvPr>
          <p:cNvGraphicFramePr>
            <a:graphicFrameLocks noGrp="1"/>
          </p:cNvGraphicFramePr>
          <p:nvPr/>
        </p:nvGraphicFramePr>
        <p:xfrm>
          <a:off x="1971925" y="4171980"/>
          <a:ext cx="5138292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968">
                  <a:extLst>
                    <a:ext uri="{9D8B030D-6E8A-4147-A177-3AD203B41FA5}">
                      <a16:colId xmlns:a16="http://schemas.microsoft.com/office/drawing/2014/main" val="3261397901"/>
                    </a:ext>
                  </a:extLst>
                </a:gridCol>
                <a:gridCol w="1194668">
                  <a:extLst>
                    <a:ext uri="{9D8B030D-6E8A-4147-A177-3AD203B41FA5}">
                      <a16:colId xmlns:a16="http://schemas.microsoft.com/office/drawing/2014/main" val="3610593379"/>
                    </a:ext>
                  </a:extLst>
                </a:gridCol>
                <a:gridCol w="1397000">
                  <a:extLst>
                    <a:ext uri="{9D8B030D-6E8A-4147-A177-3AD203B41FA5}">
                      <a16:colId xmlns:a16="http://schemas.microsoft.com/office/drawing/2014/main" val="2332582420"/>
                    </a:ext>
                  </a:extLst>
                </a:gridCol>
                <a:gridCol w="1281656">
                  <a:extLst>
                    <a:ext uri="{9D8B030D-6E8A-4147-A177-3AD203B41FA5}">
                      <a16:colId xmlns:a16="http://schemas.microsoft.com/office/drawing/2014/main" val="566067139"/>
                    </a:ext>
                  </a:extLst>
                </a:gridCol>
              </a:tblGrid>
              <a:tr h="251460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rgbClr val="8D1B4B"/>
                          </a:solidFill>
                        </a:rPr>
                        <a:t>Start Date: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15/12/2023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>
                          <a:solidFill>
                            <a:srgbClr val="8D1B4B"/>
                          </a:solidFill>
                          <a:latin typeface="+mn-lt"/>
                          <a:ea typeface="+mn-ea"/>
                          <a:cs typeface="+mn-cs"/>
                        </a:rPr>
                        <a:t>End Date: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15/12/2023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4662290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kern="1200" dirty="0">
                          <a:solidFill>
                            <a:srgbClr val="8D1B4B"/>
                          </a:solidFill>
                          <a:latin typeface="+mn-lt"/>
                          <a:ea typeface="+mn-ea"/>
                          <a:cs typeface="+mn-cs"/>
                        </a:rPr>
                        <a:t>Submission Date: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15/12/2023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kern="1200" dirty="0">
                          <a:solidFill>
                            <a:srgbClr val="8D1B4B"/>
                          </a:solidFill>
                          <a:latin typeface="+mn-lt"/>
                          <a:ea typeface="+mn-ea"/>
                          <a:cs typeface="+mn-cs"/>
                        </a:rPr>
                        <a:t>Presentation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b="1" dirty="0">
                          <a:solidFill>
                            <a:srgbClr val="8D1B4B"/>
                          </a:solidFill>
                        </a:rPr>
                        <a:t>Date:</a:t>
                      </a: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074397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2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Conceptual design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21" name="Google Shape;521;p62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522" name="Google Shape;52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700" y="1199075"/>
            <a:ext cx="6770425" cy="34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3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Logical Design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28" name="Google Shape;528;p63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529" name="Google Shape;52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925" y="1167463"/>
            <a:ext cx="6424925" cy="35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4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ER Diagram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35" name="Google Shape;535;p6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536" name="Google Shape;53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925" y="1083850"/>
            <a:ext cx="7125200" cy="367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5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Physical Design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2" name="Google Shape;542;p65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543" name="Google Shape;54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975" y="1053525"/>
            <a:ext cx="6915150" cy="351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6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Index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9" name="Google Shape;549;p66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profile_email_idx   (Table profile)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email more effectively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profile where email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profile_phone_idx   </a:t>
            </a:r>
            <a:r>
              <a:rPr lang="vi-VN" sz="1600">
                <a:solidFill>
                  <a:schemeClr val="dk1"/>
                </a:solidFill>
              </a:rPr>
              <a:t>(Table profile)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phone more effectively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profile where phone = ?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profile_dob_idx   </a:t>
            </a:r>
            <a:r>
              <a:rPr lang="vi-VN" sz="1600">
                <a:solidFill>
                  <a:schemeClr val="dk1"/>
                </a:solidFill>
              </a:rPr>
              <a:t>(Table profile)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date of birth more effectively.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profile where dob = ?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7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Index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55" name="Google Shape;555;p67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portaluser_username_idx	</a:t>
            </a:r>
            <a:r>
              <a:rPr lang="vi-VN" sz="1600">
                <a:solidFill>
                  <a:schemeClr val="dk1"/>
                </a:solidFill>
              </a:rPr>
              <a:t>(Table portal_user)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username more effectively when login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portal_user where username = ?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product_price_idx (Table product)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price in range more effectively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portal_user where price  &gt;= ? and price &lt;= ?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8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Index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61" name="Google Shape;561;p68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portaluser_username_idx	</a:t>
            </a:r>
            <a:r>
              <a:rPr lang="vi-VN" sz="1600">
                <a:solidFill>
                  <a:schemeClr val="dk1"/>
                </a:solidFill>
              </a:rPr>
              <a:t>(Table portal_user)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username more effectively when login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portal_user where username = ?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product_price_idx (Table product)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Helps search users by price in range more effectively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-VN" sz="1600"/>
              <a:t>SELECT * FROM portal_user where price  &gt;= ? and price &lt;= ?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9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Implementation: Table cart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67" name="Google Shape;567;p69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TABLE IF NOT EXISTS `portal`.`cart` (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`id` INT NOT NULL AUTO_INCREMENT,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`portal_user_id` INT NOT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PRIMARY KEY (`id`),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INDEX `fk_cart_portal_user1_idx` (`portal_user_id` ASC) VISIBLE,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CONSTRAINT `fk_cart_portal_user1`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FOREIGN KEY (`portal_user_id`)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REFERENCES `portal`.`portal_user` (`id`)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ON DELETE NO ACTION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ON UPDATE NO ACTION);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0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Implementation: Table product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73" name="Google Shape;573;p70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TABLE IF NOT EXISTS `portal`.`product` (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`id` INT NOT NULL AUTO_INCREMENT,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`name` VARCHAR(45)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`price` VARCHAR(45)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`description` TEXT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`origin` VARCHAR(45)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`colors` VARCHAR(55) NULL,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PRIMARY KEY (`id`));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71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5. Query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79" name="Google Shape;579;p71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Query: Get the total revenue of a product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SQL: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select sum(amount * p.price) as TotalRevenue from order_item inner join product as p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on p.id = order_item.product_id where product_id = '1'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0" name="Google Shape;58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350" y="3186125"/>
            <a:ext cx="3602350" cy="12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72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vi-VN"/>
              <a:t>WSQ Database Design and Implementation</a:t>
            </a:r>
            <a:endParaRPr/>
          </a:p>
        </p:txBody>
      </p:sp>
      <p:sp>
        <p:nvSpPr>
          <p:cNvPr id="473" name="Google Shape;473;p54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2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5. Query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86" name="Google Shape;586;p72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Query: Statistic the total sales revenue of a consumer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SQL: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select profile.name, profile.phone, profile.email, sum(amount * p.price) as TotalRevenue from order_item inner join product as p on p.id = order_item.product_id inner join cart on cart.id = order_item.cart_id inner join portal_user on portal_user.id = cart.portal_user_id  inner join profile on profile.id = portal_user.profile_id group by cart.portal_user_id order by TotalRevenue desc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vi-V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7" name="Google Shape;58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3314700"/>
            <a:ext cx="5583549" cy="118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73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vi-VN"/>
              <a:t>Awesome words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5"/>
          <p:cNvSpPr txBox="1">
            <a:spLocks noGrp="1"/>
          </p:cNvSpPr>
          <p:nvPr>
            <p:ph type="title"/>
          </p:nvPr>
        </p:nvSpPr>
        <p:spPr>
          <a:xfrm>
            <a:off x="713225" y="399143"/>
            <a:ext cx="4711500" cy="59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vi-VN" b="1"/>
              <a:t>Project Objective</a:t>
            </a:r>
            <a:endParaRPr b="1"/>
          </a:p>
        </p:txBody>
      </p:sp>
      <p:sp>
        <p:nvSpPr>
          <p:cNvPr id="479" name="Google Shape;479;p55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• Apply critical thinking skills to analyse requirements and generate a database schema.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• Utilize analytical and problem-solving abilities to develop conceptual, logical, and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physical designs for implementing the database.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• Execute data population strategies to simulate business operations.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• Implement advance data manipulation techniques to generate management reports.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• Employ testing methodologies to ensure the accuracy, reliability, and optimal performance of the database.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6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2. Scenario</a:t>
            </a:r>
            <a:endParaRPr b="1"/>
          </a:p>
        </p:txBody>
      </p:sp>
      <p:sp>
        <p:nvSpPr>
          <p:cNvPr id="485" name="Google Shape;485;p56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You currently work as a Data Engineer for Brightica design agency, where you design and implement data models for client-centric products. As part of the role,  Your manager Mr. Andrew assigned the project to develop an optimal database design to deliver Rich Internet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Application for Boutiqa. Boutiqa is a marketplace for sellers to promote their products and for consumers to purchase with ease. The company wants to have a consumer-centric application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with an enhanced user experience.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7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3. Requirement</a:t>
            </a:r>
            <a:endParaRPr b="1"/>
          </a:p>
        </p:txBody>
      </p:sp>
      <p:sp>
        <p:nvSpPr>
          <p:cNvPr id="491" name="Google Shape;491;p57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There are 3 types of users: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1. Sellers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2. Consumers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3. Administrator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8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3. Requirement: Seller</a:t>
            </a:r>
            <a:endParaRPr b="1"/>
          </a:p>
        </p:txBody>
      </p:sp>
      <p:sp>
        <p:nvSpPr>
          <p:cNvPr id="497" name="Google Shape;497;p58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Sellers should be able to perform following functions in the portal: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1. Register in the portal.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2. Update their Profile after logging in.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3. Maintain the product catalog to promote their products.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9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3. Requirement: Consumer</a:t>
            </a:r>
            <a:endParaRPr b="1"/>
          </a:p>
        </p:txBody>
      </p:sp>
      <p:sp>
        <p:nvSpPr>
          <p:cNvPr id="503" name="Google Shape;503;p59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Consumers should be able to perform following functions in the portal: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1. Register in the portal.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2. Update their Profile after logging in.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3. Search products.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600"/>
              <a:t>4. Choose products to view the details.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vi-VN" sz="1600"/>
              <a:t>5. Add, edit, and remove items in the shopping cart.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0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3. Requirement: Administrator</a:t>
            </a:r>
            <a:endParaRPr b="1"/>
          </a:p>
        </p:txBody>
      </p:sp>
      <p:sp>
        <p:nvSpPr>
          <p:cNvPr id="509" name="Google Shape;509;p60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vi-VN" sz="1600"/>
              <a:t>Administrator should be able to perform following functions in the portal: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vi-VN" sz="1600"/>
              <a:t>1. Administer user data.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vi-VN" sz="1600"/>
              <a:t>2. Send bulk email invite to potential clients to register</a:t>
            </a:r>
            <a:endParaRPr sz="1600"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1"/>
          <p:cNvSpPr txBox="1">
            <a:spLocks noGrp="1"/>
          </p:cNvSpPr>
          <p:nvPr>
            <p:ph type="title"/>
          </p:nvPr>
        </p:nvSpPr>
        <p:spPr>
          <a:xfrm>
            <a:off x="713225" y="399150"/>
            <a:ext cx="72159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/>
              <a:t>4. Database Design:  Entities</a:t>
            </a:r>
            <a:endParaRPr b="1"/>
          </a:p>
        </p:txBody>
      </p:sp>
      <p:sp>
        <p:nvSpPr>
          <p:cNvPr id="515" name="Google Shape;515;p61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Product: Name, Price, Description, origin, colors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Profile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Portal User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Catalog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Order Item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-VN" sz="1600"/>
              <a:t>Cart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1019</Words>
  <Application>Microsoft Macintosh PowerPoint</Application>
  <PresentationFormat>On-screen Show (16:9)</PresentationFormat>
  <Paragraphs>116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Mako</vt:lpstr>
      <vt:lpstr>Vidaloka</vt:lpstr>
      <vt:lpstr>Lato</vt:lpstr>
      <vt:lpstr>Crimson Text</vt:lpstr>
      <vt:lpstr>Arial</vt:lpstr>
      <vt:lpstr>Merriweather Light</vt:lpstr>
      <vt:lpstr>Josefin Sans</vt:lpstr>
      <vt:lpstr>Russo One</vt:lpstr>
      <vt:lpstr>Montserrat</vt:lpstr>
      <vt:lpstr>Open Sans</vt:lpstr>
      <vt:lpstr>Open Sans SemiBold</vt:lpstr>
      <vt:lpstr>Minimalist Business Slides XL by Slidesgo</vt:lpstr>
      <vt:lpstr>PowerPoint Presentation</vt:lpstr>
      <vt:lpstr>WSQ Database Design and Implementation</vt:lpstr>
      <vt:lpstr>Project Objective</vt:lpstr>
      <vt:lpstr>2. Scenario</vt:lpstr>
      <vt:lpstr>3. Requirement</vt:lpstr>
      <vt:lpstr>3. Requirement: Seller</vt:lpstr>
      <vt:lpstr>3. Requirement: Consumer</vt:lpstr>
      <vt:lpstr>3. Requirement: Administrator</vt:lpstr>
      <vt:lpstr>4. Database Design:  Entities</vt:lpstr>
      <vt:lpstr>4. Database Design:  Conceptual design  </vt:lpstr>
      <vt:lpstr>4. Database Design:  Logical Design  </vt:lpstr>
      <vt:lpstr>4. Database Design:  ER Diagram  </vt:lpstr>
      <vt:lpstr>4. Database Design:  Physical Design  </vt:lpstr>
      <vt:lpstr>4. Database Design:  Index   </vt:lpstr>
      <vt:lpstr>4. Database Design:  Index   </vt:lpstr>
      <vt:lpstr>4. Database Design:  Index   </vt:lpstr>
      <vt:lpstr>4. Implementation: Table cart  </vt:lpstr>
      <vt:lpstr>4. Implementation: Table product  </vt:lpstr>
      <vt:lpstr>5. Query  </vt:lpstr>
      <vt:lpstr>5. Query  </vt:lpstr>
      <vt:lpstr>Awesome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Huynh Minh Phu - PGSE0823</cp:lastModifiedBy>
  <cp:revision>1</cp:revision>
  <dcterms:modified xsi:type="dcterms:W3CDTF">2023-12-17T03:17:54Z</dcterms:modified>
</cp:coreProperties>
</file>